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381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381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381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381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381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381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1857F7"/>
          </a:solidFill>
        </a:fill>
      </a:tcStyle>
    </a:band2H>
    <a:firstCol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857F7"/>
          </a:solidFill>
        </a:fill>
      </a:tcStyle>
    </a:lastRow>
    <a:firstRow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381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381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4" name="Shape 9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0545274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profy.com.br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o do Título"/>
          <p:cNvSpPr txBox="1">
            <a:spLocks noGrp="1"/>
          </p:cNvSpPr>
          <p:nvPr>
            <p:ph type="title"/>
          </p:nvPr>
        </p:nvSpPr>
        <p:spPr>
          <a:xfrm>
            <a:off x="685798" y="1499070"/>
            <a:ext cx="7772404" cy="1470029"/>
          </a:xfrm>
          <a:prstGeom prst="rect">
            <a:avLst/>
          </a:prstGeom>
        </p:spPr>
        <p:txBody>
          <a:bodyPr/>
          <a:lstStyle>
            <a:lvl1pPr>
              <a:defRPr sz="6000">
                <a:solidFill>
                  <a:srgbClr val="2A3F97"/>
                </a:solidFill>
              </a:defRPr>
            </a:lvl1pPr>
          </a:lstStyle>
          <a:p>
            <a:r>
              <a:t>Texto do Título</a:t>
            </a:r>
          </a:p>
        </p:txBody>
      </p:sp>
      <p:sp>
        <p:nvSpPr>
          <p:cNvPr id="13" name="Nível de Corpo Um…"/>
          <p:cNvSpPr txBox="1">
            <a:spLocks noGrp="1"/>
          </p:cNvSpPr>
          <p:nvPr>
            <p:ph type="body" sz="half" idx="1"/>
          </p:nvPr>
        </p:nvSpPr>
        <p:spPr>
          <a:xfrm>
            <a:off x="681661" y="3295586"/>
            <a:ext cx="7780678" cy="1973759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  <a:defRPr sz="2400"/>
            </a:lvl1pPr>
            <a:lvl2pPr marL="0" indent="0" algn="ctr">
              <a:buSzTx/>
              <a:buNone/>
              <a:defRPr sz="2400"/>
            </a:lvl2pPr>
            <a:lvl3pPr marL="0" indent="0" algn="ctr">
              <a:buSzTx/>
              <a:buNone/>
              <a:defRPr sz="2400"/>
            </a:lvl3pPr>
            <a:lvl4pPr marL="0" indent="0" algn="ctr">
              <a:buSzTx/>
              <a:buNone/>
              <a:defRPr sz="2400"/>
            </a:lvl4pPr>
            <a:lvl5pPr marL="0" indent="0" algn="ctr">
              <a:buSzTx/>
              <a:buNone/>
              <a:defRPr sz="24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pic>
        <p:nvPicPr>
          <p:cNvPr id="14" name="logo_profy.png" descr="logo_profy.png">
            <a:hlinkClick r:id="rId2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82896" y="6143972"/>
            <a:ext cx="1036775" cy="379145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23" name="Nível de Corpo Um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4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o do Título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cap="all">
                <a:solidFill>
                  <a:srgbClr val="000000"/>
                </a:solidFill>
              </a:defRPr>
            </a:lvl1pPr>
          </a:lstStyle>
          <a:p>
            <a:r>
              <a:t>Texto do Título</a:t>
            </a:r>
          </a:p>
        </p:txBody>
      </p:sp>
      <p:sp>
        <p:nvSpPr>
          <p:cNvPr id="32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9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33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000000"/>
                </a:solidFill>
              </a:defRPr>
            </a:lvl1pPr>
          </a:lstStyle>
          <a:p>
            <a:r>
              <a:t>Texto do Título</a:t>
            </a:r>
          </a:p>
        </p:txBody>
      </p:sp>
      <p:sp>
        <p:nvSpPr>
          <p:cNvPr id="41" name="Nível de Corpo Um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600"/>
              </a:spcBef>
              <a:buFont typeface="Arial"/>
              <a:defRPr sz="2800">
                <a:solidFill>
                  <a:srgbClr val="000000"/>
                </a:solidFill>
              </a:defRPr>
            </a:lvl1pPr>
            <a:lvl2pPr marL="790575" indent="-333375">
              <a:spcBef>
                <a:spcPts val="600"/>
              </a:spcBef>
              <a:buFont typeface="Arial"/>
              <a:buChar char="–"/>
              <a:defRPr sz="2800">
                <a:solidFill>
                  <a:srgbClr val="000000"/>
                </a:solidFill>
              </a:defRPr>
            </a:lvl2pPr>
            <a:lvl3pPr marL="1234438" indent="-320038">
              <a:spcBef>
                <a:spcPts val="600"/>
              </a:spcBef>
              <a:buFont typeface="Arial"/>
              <a:defRPr sz="2800">
                <a:solidFill>
                  <a:srgbClr val="000000"/>
                </a:solidFill>
              </a:defRPr>
            </a:lvl3pPr>
            <a:lvl4pPr marL="1727200" indent="-355600">
              <a:spcBef>
                <a:spcPts val="600"/>
              </a:spcBef>
              <a:buFont typeface="Arial"/>
              <a:buChar char="–"/>
              <a:defRPr sz="2800">
                <a:solidFill>
                  <a:srgbClr val="000000"/>
                </a:solidFill>
              </a:defRPr>
            </a:lvl4pPr>
            <a:lvl5pPr marL="2184400" indent="-355600">
              <a:spcBef>
                <a:spcPts val="600"/>
              </a:spcBef>
              <a:buFont typeface="Arial"/>
              <a:buChar char="»"/>
              <a:defRPr sz="2800">
                <a:solidFill>
                  <a:srgbClr val="000000"/>
                </a:solidFill>
              </a:defRPr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2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000000"/>
                </a:solidFill>
              </a:defRPr>
            </a:lvl1pPr>
          </a:lstStyle>
          <a:p>
            <a:r>
              <a:t>Texto do Título</a:t>
            </a:r>
          </a:p>
        </p:txBody>
      </p:sp>
      <p:sp>
        <p:nvSpPr>
          <p:cNvPr id="50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None/>
              <a:defRPr sz="2400" b="1">
                <a:solidFill>
                  <a:srgbClr val="000000"/>
                </a:solidFill>
              </a:defRPr>
            </a:lvl1pPr>
            <a:lvl2pPr marL="0" indent="0">
              <a:spcBef>
                <a:spcPts val="500"/>
              </a:spcBef>
              <a:buSzTx/>
              <a:buNone/>
              <a:defRPr sz="2400" b="1">
                <a:solidFill>
                  <a:srgbClr val="000000"/>
                </a:solidFill>
              </a:defRPr>
            </a:lvl2pPr>
            <a:lvl3pPr marL="0" indent="0">
              <a:spcBef>
                <a:spcPts val="500"/>
              </a:spcBef>
              <a:buSzTx/>
              <a:buNone/>
              <a:defRPr sz="2400" b="1">
                <a:solidFill>
                  <a:srgbClr val="000000"/>
                </a:solidFill>
              </a:defRPr>
            </a:lvl3pPr>
            <a:lvl4pPr marL="0" indent="0">
              <a:spcBef>
                <a:spcPts val="500"/>
              </a:spcBef>
              <a:buSzTx/>
              <a:buNone/>
              <a:defRPr sz="2400" b="1">
                <a:solidFill>
                  <a:srgbClr val="000000"/>
                </a:solidFill>
              </a:defRPr>
            </a:lvl4pPr>
            <a:lvl5pPr marL="0" indent="0">
              <a:spcBef>
                <a:spcPts val="500"/>
              </a:spcBef>
              <a:buSzTx/>
              <a:buNone/>
              <a:defRPr sz="2400" b="1">
                <a:solidFill>
                  <a:srgbClr val="000000"/>
                </a:solidFill>
              </a:defRPr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645025" y="1535111"/>
            <a:ext cx="4041775" cy="639768"/>
          </a:xfrm>
          <a:prstGeom prst="rect">
            <a:avLst/>
          </a:prstGeom>
        </p:spPr>
        <p:txBody>
          <a:bodyPr anchor="b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2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000000"/>
                </a:solidFill>
              </a:defRPr>
            </a:lvl1pPr>
          </a:lstStyle>
          <a:p>
            <a:r>
              <a:t>Texto do Título</a:t>
            </a:r>
          </a:p>
        </p:txBody>
      </p:sp>
      <p:sp>
        <p:nvSpPr>
          <p:cNvPr id="60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o do Título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6" cy="1162050"/>
          </a:xfrm>
          <a:prstGeom prst="rect">
            <a:avLst/>
          </a:prstGeom>
        </p:spPr>
        <p:txBody>
          <a:bodyPr anchor="b"/>
          <a:lstStyle>
            <a:lvl1pPr algn="l">
              <a:defRPr sz="2000">
                <a:solidFill>
                  <a:srgbClr val="000000"/>
                </a:solidFill>
              </a:defRPr>
            </a:lvl1pPr>
          </a:lstStyle>
          <a:p>
            <a:r>
              <a:t>Texto do Título</a:t>
            </a:r>
          </a:p>
        </p:txBody>
      </p:sp>
      <p:sp>
        <p:nvSpPr>
          <p:cNvPr id="75" name="Nível de Corpo Um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defRPr>
                <a:solidFill>
                  <a:srgbClr val="000000"/>
                </a:solidFill>
              </a:defRPr>
            </a:lvl1pPr>
            <a:lvl2pPr marL="783771" indent="-326571">
              <a:buFont typeface="Arial"/>
              <a:buChar char="–"/>
              <a:defRPr>
                <a:solidFill>
                  <a:srgbClr val="000000"/>
                </a:solidFill>
              </a:defRPr>
            </a:lvl2pPr>
            <a:lvl3pPr marL="1219200" indent="-304800">
              <a:buFont typeface="Arial"/>
              <a:defRPr>
                <a:solidFill>
                  <a:srgbClr val="000000"/>
                </a:solidFill>
              </a:defRPr>
            </a:lvl3pPr>
            <a:lvl4pPr marL="1737360" indent="-365760">
              <a:buFont typeface="Arial"/>
              <a:buChar char="–"/>
              <a:defRPr>
                <a:solidFill>
                  <a:srgbClr val="000000"/>
                </a:solidFill>
              </a:defRPr>
            </a:lvl4pPr>
            <a:lvl5pPr marL="2194560" indent="-365760">
              <a:buFont typeface="Arial"/>
              <a:buChar char="»"/>
              <a:defRPr>
                <a:solidFill>
                  <a:srgbClr val="000000"/>
                </a:solidFill>
              </a:defRPr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half" idx="21"/>
          </p:nvPr>
        </p:nvSpPr>
        <p:spPr>
          <a:xfrm>
            <a:off x="457198" y="1435100"/>
            <a:ext cx="3008317" cy="4691063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7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o do Título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4" cy="566738"/>
          </a:xfrm>
          <a:prstGeom prst="rect">
            <a:avLst/>
          </a:prstGeom>
        </p:spPr>
        <p:txBody>
          <a:bodyPr anchor="b"/>
          <a:lstStyle>
            <a:lvl1pPr algn="l">
              <a:defRPr sz="2000">
                <a:solidFill>
                  <a:srgbClr val="000000"/>
                </a:solidFill>
              </a:defRPr>
            </a:lvl1pPr>
          </a:lstStyle>
          <a:p>
            <a:r>
              <a:t>Texto do Título</a:t>
            </a:r>
          </a:p>
        </p:txBody>
      </p:sp>
      <p:sp>
        <p:nvSpPr>
          <p:cNvPr id="85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1792288" y="612775"/>
            <a:ext cx="5486404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6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4" cy="80486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>
                <a:solidFill>
                  <a:srgbClr val="000000"/>
                </a:solidFill>
              </a:defRPr>
            </a:lvl1pPr>
            <a:lvl2pPr marL="0" indent="0">
              <a:spcBef>
                <a:spcPts val="300"/>
              </a:spcBef>
              <a:buSzTx/>
              <a:buNone/>
              <a:defRPr sz="1400">
                <a:solidFill>
                  <a:srgbClr val="000000"/>
                </a:solidFill>
              </a:defRPr>
            </a:lvl2pPr>
            <a:lvl3pPr marL="0" indent="0">
              <a:spcBef>
                <a:spcPts val="300"/>
              </a:spcBef>
              <a:buSzTx/>
              <a:buNone/>
              <a:defRPr sz="1400">
                <a:solidFill>
                  <a:srgbClr val="000000"/>
                </a:solidFill>
              </a:defRPr>
            </a:lvl3pPr>
            <a:lvl4pPr marL="0" indent="0">
              <a:spcBef>
                <a:spcPts val="300"/>
              </a:spcBef>
              <a:buSzTx/>
              <a:buNone/>
              <a:defRPr sz="1400">
                <a:solidFill>
                  <a:srgbClr val="000000"/>
                </a:solidFill>
              </a:defRPr>
            </a:lvl4pPr>
            <a:lvl5pPr marL="0" indent="0">
              <a:spcBef>
                <a:spcPts val="300"/>
              </a:spcBef>
              <a:buSzTx/>
              <a:buNone/>
              <a:defRPr sz="1400">
                <a:solidFill>
                  <a:srgbClr val="000000"/>
                </a:solidFill>
              </a:defRPr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87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hyperlink" Target="https://www.profy.com.br" TargetMode="Externa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o Título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Texto do Título</a:t>
            </a:r>
          </a:p>
        </p:txBody>
      </p:sp>
      <p:sp>
        <p:nvSpPr>
          <p:cNvPr id="3" name="Nível de Corpo Um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pic>
        <p:nvPicPr>
          <p:cNvPr id="4" name="logo_profy.png" descr="logo_profy.png">
            <a:hlinkClick r:id="rId11"/>
          </p:cNvPr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7882896" y="6143972"/>
            <a:ext cx="1036775" cy="379145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8428181" y="6414762"/>
            <a:ext cx="258620" cy="248302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2E4299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2E4299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2E4299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2E4299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2E4299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2E4299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2E4299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2E4299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2E4299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20841" marR="0" indent="-320841" algn="l" defTabSz="4572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1pPr>
      <a:lvl2pPr marL="701840" marR="0" indent="-320841" algn="l" defTabSz="4572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2pPr>
      <a:lvl3pPr marL="1082842" marR="0" indent="-320840" algn="l" defTabSz="4572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3pPr>
      <a:lvl4pPr marL="1463842" marR="0" indent="-320842" algn="l" defTabSz="4572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4pPr>
      <a:lvl5pPr marL="1844842" marR="0" indent="-320842" algn="l" defTabSz="4572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5pPr>
      <a:lvl6pPr marL="2225842" marR="0" indent="-320842" algn="l" defTabSz="4572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6pPr>
      <a:lvl7pPr marL="2606842" marR="0" indent="-320842" algn="l" defTabSz="4572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7pPr>
      <a:lvl8pPr marL="2987842" marR="0" indent="-320842" algn="l" defTabSz="4572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8pPr>
      <a:lvl9pPr marL="3368842" marR="0" indent="-320842" algn="l" defTabSz="4572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Mistureba de Mercados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t>Disciplina: Matemática</a:t>
            </a:r>
          </a:p>
          <a:p>
            <a:r>
              <a:t>Nicholas Cristiano Borges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 smtClean="0"/>
              <a:t>Cronograma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  <a:p>
            <a:pPr lvl="1"/>
            <a:r>
              <a:t>Preparação para a apresentação</a:t>
            </a:r>
          </a:p>
          <a:p>
            <a:pPr lvl="1"/>
            <a:r>
              <a:t>Desenvolver a comunicação assertiva das estratégias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 smtClean="0"/>
              <a:t>Cronograma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  <a:p>
            <a:pPr lvl="1"/>
            <a:r>
              <a:t>Apresentação das estratégias pelos grupos</a:t>
            </a:r>
          </a:p>
          <a:p>
            <a:pPr lvl="1"/>
            <a:r>
              <a:t>Feedback e refinamento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 smtClean="0"/>
              <a:t>Cronograma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  <a:p>
            <a:pPr lvl="1"/>
            <a:r>
              <a:t>Discussão sobre as apresentações e ajustes</a:t>
            </a:r>
          </a:p>
          <a:p>
            <a:pPr lvl="1"/>
            <a:r>
              <a:t>Análise do feedback recebido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 smtClean="0"/>
              <a:t>Cronograma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  <a:p>
            <a:pPr lvl="1"/>
            <a:r>
              <a:t>Preparação para a feira</a:t>
            </a:r>
          </a:p>
          <a:p>
            <a:pPr lvl="1"/>
            <a:r>
              <a:t>Organização final do mercado simulado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 smtClean="0"/>
              <a:t>Cronograma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  <a:p>
            <a:pPr lvl="1"/>
            <a:r>
              <a:t>Realização da feira</a:t>
            </a:r>
          </a:p>
          <a:p>
            <a:pPr lvl="1"/>
            <a:r>
              <a:t>Reflexão final sobre a experiência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Reflexão e Aprendizado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  <a:p>
            <a:pPr lvl="1"/>
            <a:r>
              <a:t>O que aprendemos sobre funções de 1º grau?</a:t>
            </a:r>
          </a:p>
          <a:p>
            <a:pPr lvl="1"/>
            <a:r>
              <a:t>Como essa atividade ajudou a entender o empreendedorismo?</a:t>
            </a:r>
          </a:p>
          <a:p>
            <a:pPr lvl="1"/>
            <a:r>
              <a:t>Discussão aberta: Impressões e aprendizados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Introdução à Mistureba de Mercados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  <a:p>
            <a:pPr lvl="1"/>
            <a:r>
              <a:t>Objetivo: Transformar estudantes em empreendedores</a:t>
            </a:r>
          </a:p>
          <a:p>
            <a:pPr lvl="1"/>
            <a:r>
              <a:t>Simulação de mercado para aprendizagem prática</a:t>
            </a:r>
          </a:p>
          <a:p>
            <a:pPr lvl="1"/>
            <a:r>
              <a:t>Compreensão de custos, preços e lucros usando funções de 1º grau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Objetivos de Aprendizagem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  <a:p>
            <a:pPr lvl="1"/>
            <a:r>
              <a:t>Aplicar funções de 1º grau em situações reais</a:t>
            </a:r>
          </a:p>
          <a:p>
            <a:pPr lvl="1"/>
            <a:r>
              <a:t>Desenvolver habilidades empreendedoras</a:t>
            </a:r>
          </a:p>
          <a:p>
            <a:pPr lvl="1"/>
            <a:r>
              <a:t>Melhorar a comunicação de ideias matemáticas em gráficos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Conteúdo Programático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  <a:p>
            <a:pPr lvl="1"/>
            <a:r>
              <a:t>Funções do 1º grau</a:t>
            </a:r>
          </a:p>
          <a:p>
            <a:pPr lvl="1"/>
            <a:r>
              <a:t>Gráficos e representação de funções</a:t>
            </a:r>
          </a:p>
          <a:p>
            <a:pPr lvl="1"/>
            <a:r>
              <a:t>Análise de custos, preços e lucro</a:t>
            </a:r>
          </a:p>
          <a:p>
            <a:pPr lvl="1"/>
            <a:r>
              <a:t>Introdução ao empreendedorismo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Metodologia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  <a:p>
            <a:pPr lvl="1"/>
            <a:r>
              <a:t>Trabalho em grupo para simulação de mercado</a:t>
            </a:r>
          </a:p>
          <a:p>
            <a:pPr lvl="1"/>
            <a:r>
              <a:t>Aulas práticas e interativas</a:t>
            </a:r>
          </a:p>
          <a:p>
            <a:pPr lvl="1"/>
            <a:r>
              <a:t>Discussão e reflexão em grupo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 smtClean="0"/>
              <a:t>Cronograma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  <a:p>
            <a:pPr lvl="1"/>
            <a:r>
              <a:t>Introdução à atividade</a:t>
            </a:r>
          </a:p>
          <a:p>
            <a:pPr lvl="1"/>
            <a:r>
              <a:t>Divisão dos grupos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 smtClean="0"/>
              <a:t>Cronograma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  <a:p>
            <a:pPr lvl="1"/>
            <a:r>
              <a:t>Escolha dos produtos</a:t>
            </a:r>
          </a:p>
          <a:p>
            <a:pPr lvl="1"/>
            <a:r>
              <a:t>Definição dos produtos reais ou fictícios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 smtClean="0"/>
              <a:t>Cronograma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  <a:p>
            <a:pPr lvl="1"/>
            <a:r>
              <a:t>Construção dos gráficos de custos e lucros</a:t>
            </a:r>
          </a:p>
          <a:p>
            <a:pPr lvl="1"/>
            <a:r>
              <a:t>Uso de funções de 1º grau nos cálculos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 smtClean="0"/>
              <a:t>Cronograma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  <a:p>
            <a:pPr lvl="1"/>
            <a:r>
              <a:t>Desenvolvimento das estratégias de venda</a:t>
            </a:r>
          </a:p>
          <a:p>
            <a:pPr lvl="1"/>
            <a:r>
              <a:t>Como apresentar suas ideias e produtos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857F7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857F7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</Words>
  <Application>Microsoft Office PowerPoint</Application>
  <PresentationFormat>Apresentação na tela (4:3)</PresentationFormat>
  <Paragraphs>65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Mistureba de Mercados</vt:lpstr>
      <vt:lpstr>Introdução à Mistureba de Mercados</vt:lpstr>
      <vt:lpstr>Objetivos de Aprendizagem</vt:lpstr>
      <vt:lpstr>Conteúdo Programático</vt:lpstr>
      <vt:lpstr>Metodologia</vt:lpstr>
      <vt:lpstr>Cronograma</vt:lpstr>
      <vt:lpstr>Cronograma</vt:lpstr>
      <vt:lpstr>Cronograma</vt:lpstr>
      <vt:lpstr>Cronograma</vt:lpstr>
      <vt:lpstr>Cronograma</vt:lpstr>
      <vt:lpstr>Cronograma</vt:lpstr>
      <vt:lpstr>Cronograma</vt:lpstr>
      <vt:lpstr>Cronograma</vt:lpstr>
      <vt:lpstr>Cronograma</vt:lpstr>
      <vt:lpstr>Reflexão e Aprendizado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Mistureba de Mercados</dc:title>
  <cp:lastModifiedBy>Conta da Microsoft</cp:lastModifiedBy>
  <cp:revision>1</cp:revision>
  <dcterms:modified xsi:type="dcterms:W3CDTF">2025-01-29T11:38:18Z</dcterms:modified>
</cp:coreProperties>
</file>