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381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381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381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381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381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381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1857F7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57F7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381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381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4" name="Shape 9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www.profy.com.br" TargetMode="External"/><Relationship Id="rId3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 do Título"/>
          <p:cNvSpPr txBox="1"/>
          <p:nvPr>
            <p:ph type="title"/>
          </p:nvPr>
        </p:nvSpPr>
        <p:spPr>
          <a:xfrm>
            <a:off x="685798" y="1499070"/>
            <a:ext cx="7772404" cy="1470029"/>
          </a:xfrm>
          <a:prstGeom prst="rect">
            <a:avLst/>
          </a:prstGeom>
        </p:spPr>
        <p:txBody>
          <a:bodyPr/>
          <a:lstStyle>
            <a:lvl1pPr>
              <a:defRPr sz="6000">
                <a:solidFill>
                  <a:srgbClr val="2A3F97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13" name="Nível de Corpo Um…"/>
          <p:cNvSpPr txBox="1"/>
          <p:nvPr>
            <p:ph type="body" sz="half" idx="1"/>
          </p:nvPr>
        </p:nvSpPr>
        <p:spPr>
          <a:xfrm>
            <a:off x="681661" y="3295586"/>
            <a:ext cx="7780678" cy="1973759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 sz="2400"/>
            </a:lvl1pPr>
            <a:lvl2pPr marL="0" indent="0" algn="ctr">
              <a:buSzTx/>
              <a:buNone/>
              <a:defRPr sz="2400"/>
            </a:lvl2pPr>
            <a:lvl3pPr marL="0" indent="0" algn="ctr">
              <a:buSzTx/>
              <a:buNone/>
              <a:defRPr sz="2400"/>
            </a:lvl3pPr>
            <a:lvl4pPr marL="0" indent="0" algn="ctr">
              <a:buSzTx/>
              <a:buNone/>
              <a:defRPr sz="2400"/>
            </a:lvl4pPr>
            <a:lvl5pPr marL="0" indent="0" algn="ctr">
              <a:buSzTx/>
              <a:buNone/>
              <a:defRPr sz="24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pic>
        <p:nvPicPr>
          <p:cNvPr id="14" name="logo_profy.png" descr="logo_profy.png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82896" y="6143972"/>
            <a:ext cx="1036775" cy="379145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23" name="Nível de Corpo U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4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o do Título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cap="all" sz="4000">
                <a:solidFill>
                  <a:srgbClr val="000000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32" name="Nível de Corpo Um…"/>
          <p:cNvSpPr txBox="1"/>
          <p:nvPr>
            <p:ph type="body" sz="quarter" idx="1"/>
          </p:nvPr>
        </p:nvSpPr>
        <p:spPr>
          <a:xfrm>
            <a:off x="722312" y="2906713"/>
            <a:ext cx="77724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3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41" name="Nível de Corpo Um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buFont typeface="Arial"/>
              <a:defRPr sz="2800">
                <a:solidFill>
                  <a:srgbClr val="000000"/>
                </a:solidFill>
              </a:defRPr>
            </a:lvl1pPr>
            <a:lvl2pPr marL="790575" indent="-333375">
              <a:spcBef>
                <a:spcPts val="600"/>
              </a:spcBef>
              <a:buFont typeface="Arial"/>
              <a:buChar char="–"/>
              <a:defRPr sz="2800">
                <a:solidFill>
                  <a:srgbClr val="000000"/>
                </a:solidFill>
              </a:defRPr>
            </a:lvl2pPr>
            <a:lvl3pPr marL="1234438" indent="-320038">
              <a:spcBef>
                <a:spcPts val="600"/>
              </a:spcBef>
              <a:buFont typeface="Arial"/>
              <a:defRPr sz="2800">
                <a:solidFill>
                  <a:srgbClr val="000000"/>
                </a:solidFill>
              </a:defRPr>
            </a:lvl3pPr>
            <a:lvl4pPr marL="1727200" indent="-355600">
              <a:spcBef>
                <a:spcPts val="600"/>
              </a:spcBef>
              <a:buFont typeface="Arial"/>
              <a:buChar char="–"/>
              <a:defRPr sz="2800">
                <a:solidFill>
                  <a:srgbClr val="000000"/>
                </a:solidFill>
              </a:defRPr>
            </a:lvl4pPr>
            <a:lvl5pPr marL="2184400" indent="-355600">
              <a:spcBef>
                <a:spcPts val="600"/>
              </a:spcBef>
              <a:buFont typeface="Arial"/>
              <a:buChar char="»"/>
              <a:defRPr sz="2800">
                <a:solidFill>
                  <a:srgbClr val="000000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2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50" name="Nível de Corpo Um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b="1" sz="2400">
                <a:solidFill>
                  <a:srgbClr val="000000"/>
                </a:solidFill>
              </a:defRPr>
            </a:lvl1pPr>
            <a:lvl2pPr marL="0" indent="0">
              <a:spcBef>
                <a:spcPts val="500"/>
              </a:spcBef>
              <a:buSzTx/>
              <a:buNone/>
              <a:defRPr b="1" sz="2400">
                <a:solidFill>
                  <a:srgbClr val="000000"/>
                </a:solidFill>
              </a:defRPr>
            </a:lvl2pPr>
            <a:lvl3pPr marL="0" indent="0">
              <a:spcBef>
                <a:spcPts val="500"/>
              </a:spcBef>
              <a:buSzTx/>
              <a:buNone/>
              <a:defRPr b="1" sz="2400">
                <a:solidFill>
                  <a:srgbClr val="000000"/>
                </a:solidFill>
              </a:defRPr>
            </a:lvl3pPr>
            <a:lvl4pPr marL="0" indent="0">
              <a:spcBef>
                <a:spcPts val="500"/>
              </a:spcBef>
              <a:buSzTx/>
              <a:buNone/>
              <a:defRPr b="1" sz="2400">
                <a:solidFill>
                  <a:srgbClr val="000000"/>
                </a:solidFill>
              </a:defRPr>
            </a:lvl4pPr>
            <a:lvl5pPr marL="0" indent="0">
              <a:spcBef>
                <a:spcPts val="500"/>
              </a:spcBef>
              <a:buSzTx/>
              <a:buNone/>
              <a:defRPr b="1" sz="2400">
                <a:solidFill>
                  <a:srgbClr val="000000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1" name="Text Placeholder 4"/>
          <p:cNvSpPr/>
          <p:nvPr>
            <p:ph type="body" sz="quarter" idx="21"/>
          </p:nvPr>
        </p:nvSpPr>
        <p:spPr>
          <a:xfrm>
            <a:off x="4645025" y="1535111"/>
            <a:ext cx="4041775" cy="639768"/>
          </a:xfrm>
          <a:prstGeom prst="rect">
            <a:avLst/>
          </a:prstGeom>
        </p:spPr>
        <p:txBody>
          <a:bodyPr anchor="b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2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60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o do Título"/>
          <p:cNvSpPr txBox="1"/>
          <p:nvPr>
            <p:ph type="title"/>
          </p:nvPr>
        </p:nvSpPr>
        <p:spPr>
          <a:xfrm>
            <a:off x="457200" y="273050"/>
            <a:ext cx="3008316" cy="1162050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solidFill>
                  <a:srgbClr val="000000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75" name="Nível de Corpo Um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defRPr>
                <a:solidFill>
                  <a:srgbClr val="000000"/>
                </a:solidFill>
              </a:defRPr>
            </a:lvl1pPr>
            <a:lvl2pPr marL="783771" indent="-326571">
              <a:buFont typeface="Arial"/>
              <a:buChar char="–"/>
              <a:defRPr>
                <a:solidFill>
                  <a:srgbClr val="000000"/>
                </a:solidFill>
              </a:defRPr>
            </a:lvl2pPr>
            <a:lvl3pPr marL="1219200" indent="-304800">
              <a:buFont typeface="Arial"/>
              <a:defRPr>
                <a:solidFill>
                  <a:srgbClr val="000000"/>
                </a:solidFill>
              </a:defRPr>
            </a:lvl3pPr>
            <a:lvl4pPr marL="1737360" indent="-365760">
              <a:buFont typeface="Arial"/>
              <a:buChar char="–"/>
              <a:defRPr>
                <a:solidFill>
                  <a:srgbClr val="000000"/>
                </a:solidFill>
              </a:defRPr>
            </a:lvl4pPr>
            <a:lvl5pPr marL="2194560" indent="-365760">
              <a:buFont typeface="Arial"/>
              <a:buChar char="»"/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Text Placeholder 3"/>
          <p:cNvSpPr/>
          <p:nvPr>
            <p:ph type="body" sz="half" idx="21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7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o do Título"/>
          <p:cNvSpPr txBox="1"/>
          <p:nvPr>
            <p:ph type="title"/>
          </p:nvPr>
        </p:nvSpPr>
        <p:spPr>
          <a:xfrm>
            <a:off x="1792288" y="4800600"/>
            <a:ext cx="5486404" cy="566738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solidFill>
                  <a:srgbClr val="000000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85" name="Picture Placeholder 2"/>
          <p:cNvSpPr/>
          <p:nvPr>
            <p:ph type="pic" sz="half" idx="21"/>
          </p:nvPr>
        </p:nvSpPr>
        <p:spPr>
          <a:xfrm>
            <a:off x="1792288" y="612775"/>
            <a:ext cx="54864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Nível de Corpo Um…"/>
          <p:cNvSpPr txBox="1"/>
          <p:nvPr>
            <p:ph type="body" sz="quarter" idx="1"/>
          </p:nvPr>
        </p:nvSpPr>
        <p:spPr>
          <a:xfrm>
            <a:off x="1792288" y="5367337"/>
            <a:ext cx="5486404" cy="8048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87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hyperlink" Target="https://www.profy.com.br" TargetMode="External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pic>
        <p:nvPicPr>
          <p:cNvPr id="4" name="logo_profy.png" descr="logo_profy.png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82896" y="6143972"/>
            <a:ext cx="1036775" cy="379145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Número do Slide"/>
          <p:cNvSpPr txBox="1"/>
          <p:nvPr>
            <p:ph type="sldNum" sz="quarter" idx="2"/>
          </p:nvPr>
        </p:nvSpPr>
        <p:spPr>
          <a:xfrm>
            <a:off x="8428181" y="6414762"/>
            <a:ext cx="258620" cy="24830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ransition xmlns:p14="http://schemas.microsoft.com/office/powerpoint/2010/main" spd="med" advClick="1"/>
  <p:txStyles>
    <p:titleStyle>
      <a:lvl1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20841" marR="0" indent="-320841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1pPr>
      <a:lvl2pPr marL="701840" marR="0" indent="-320841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2pPr>
      <a:lvl3pPr marL="1082842" marR="0" indent="-320840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3pPr>
      <a:lvl4pPr marL="1463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4pPr>
      <a:lvl5pPr marL="1844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5pPr>
      <a:lvl6pPr marL="2225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6pPr>
      <a:lvl7pPr marL="2606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7pPr>
      <a:lvl8pPr marL="2987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8pPr>
      <a:lvl9pPr marL="3368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lique duas vezes para editar"/>
          <p:cNvSpPr txBox="1"/>
          <p:nvPr>
            <p:ph type="ctrTitle"/>
          </p:nvPr>
        </p:nvSpPr>
        <p:spPr>
          <a:xfrm>
            <a:off x="685799" y="1499069"/>
            <a:ext cx="7772401" cy="1470031"/>
          </a:xfrm>
          <a:prstGeom prst="rect">
            <a:avLst/>
          </a:prstGeom>
        </p:spPr>
        <p:txBody>
          <a:bodyPr/>
          <a:lstStyle/>
          <a:p>
            <a:pPr defTabSz="380847">
              <a:defRPr sz="4900"/>
            </a:pPr>
          </a:p>
        </p:txBody>
      </p:sp>
      <p:sp>
        <p:nvSpPr>
          <p:cNvPr id="97" name="Clique duas vezes para editar"/>
          <p:cNvSpPr txBox="1"/>
          <p:nvPr>
            <p:ph type="subTitle" sz="half" idx="1"/>
          </p:nvPr>
        </p:nvSpPr>
        <p:spPr>
          <a:xfrm>
            <a:off x="681661" y="3295586"/>
            <a:ext cx="7780678" cy="197375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Reflexão sobre aprendizagem e aplicação prática</a:t>
            </a:r>
          </a:p>
          <a:p>
            <a:pPr lvl="1"/>
            <a:r>
              <a:t>Integração entre matemática e movimentos físicos</a:t>
            </a:r>
          </a:p>
          <a:p>
            <a:pPr lvl="1"/>
            <a:r>
              <a:t>Desenvolvimento de habilidades de análise e previsão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 Parábola no Esporte: Trajetória e Precisão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sz="half"/>
          </p:nvPr>
        </p:nvSpPr>
        <p:spPr/>
        <p:txBody>
          <a:bodyPr/>
          <a:lstStyle/>
          <a:p>
            <a:r>
              <a:t>Disciplina: Matemática</a:t>
            </a:r>
          </a:p>
          <a:p>
            <a:r>
              <a:t>Nicholas Cristiano Borges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à Atividade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Título: A Parábola no Esporte: Trajetória e Precisão</a:t>
            </a:r>
          </a:p>
          <a:p>
            <a:pPr lvl="1"/>
            <a:r>
              <a:t>Objetivo: Explorar a aplicação prática da função quadrática em esportes</a:t>
            </a:r>
          </a:p>
          <a:p>
            <a:pPr lvl="1"/>
            <a:r>
              <a:t>Atividades: Observar, medir, plotar e conjecturar sobre lançamentos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Objetivos de Aprendizagem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Compreender a função quadrática e representação gráfica</a:t>
            </a:r>
          </a:p>
          <a:p>
            <a:pPr lvl="1"/>
            <a:r>
              <a:t>Explorar relação entre ângulo de lançamento e alcance</a:t>
            </a:r>
          </a:p>
          <a:p>
            <a:pPr lvl="1"/>
            <a:r>
              <a:t>Aplicar conceitos matemáticos em contextos reais</a:t>
            </a:r>
          </a:p>
          <a:p>
            <a:pPr lvl="1"/>
            <a:r>
              <a:t>Estimular o trabalho em equipe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Conteúdo Programático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Função Quadrática</a:t>
            </a:r>
          </a:p>
          <a:p>
            <a:pPr lvl="1"/>
            <a:r>
              <a:t>Trajetória Parabólica</a:t>
            </a:r>
          </a:p>
          <a:p>
            <a:pPr lvl="1"/>
            <a:r>
              <a:t>Plano Cartesiano</a:t>
            </a:r>
          </a:p>
          <a:p>
            <a:pPr lvl="1"/>
            <a:r>
              <a:t>Ângulo de Lançamento</a:t>
            </a:r>
          </a:p>
          <a:p>
            <a:pPr lvl="1"/>
            <a:r>
              <a:t>Modelagem Matemática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Metodologia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Aprendizado Colaborativo</a:t>
            </a:r>
          </a:p>
          <a:p>
            <a:pPr lvl="1"/>
            <a:r>
              <a:t>Experiência Prática</a:t>
            </a:r>
          </a:p>
          <a:p>
            <a:pPr lvl="1"/>
            <a:r>
              <a:t>Investigação Guiada</a:t>
            </a:r>
          </a:p>
          <a:p>
            <a:pPr lvl="1"/>
            <a:r>
              <a:t>Visualização Gráfica</a:t>
            </a:r>
          </a:p>
          <a:p>
            <a:pPr lvl="1"/>
            <a:r>
              <a:t>Formulação de Conjecturas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Cronograma de Aulas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Aula 1: Introdução à função quadrática e parábola</a:t>
            </a:r>
          </a:p>
          <a:p>
            <a:pPr lvl="1"/>
            <a:r>
              <a:t>Aula 2: Observação e medição em prática</a:t>
            </a:r>
          </a:p>
          <a:p>
            <a:pPr lvl="1"/>
            <a:r>
              <a:t>Aula 3: Plotagem de trajetórias no plano</a:t>
            </a:r>
          </a:p>
          <a:p>
            <a:pPr lvl="1"/>
            <a:r>
              <a:t>Aula 4: Discussão sobre ângulos e alcance</a:t>
            </a:r>
          </a:p>
          <a:p>
            <a:pPr lvl="1"/>
            <a:r>
              <a:t>Aula 5: Formulação de conjecturas em grupo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Planejamento de Estratégias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Aula 6: Estratégias de lançamento</a:t>
            </a:r>
          </a:p>
          <a:p>
            <a:pPr lvl="1"/>
            <a:r>
              <a:t>Aula 7: Introdução ao torneio e regras</a:t>
            </a:r>
          </a:p>
          <a:p>
            <a:pPr lvl="1"/>
            <a:r>
              <a:t>Aula 8: Execução do torneio – primeira fase</a:t>
            </a:r>
          </a:p>
          <a:p>
            <a:pPr lvl="1"/>
            <a:r>
              <a:t>Aula 9: Execução do torneio – fase final</a:t>
            </a:r>
          </a:p>
          <a:p>
            <a:pPr lvl="1"/>
            <a:r>
              <a:t>Aula 10: Revisão e reflexão dos resultados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Desafio Final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Planejar um lançamento perfeito para acertar cesta ou gol</a:t>
            </a:r>
          </a:p>
          <a:p>
            <a:pPr lvl="1"/>
            <a:r>
              <a:t>Calcular o ponto exato de lançamento</a:t>
            </a:r>
          </a:p>
          <a:p>
            <a:pPr lvl="1"/>
            <a:r>
              <a:t>Trabalho em equipe para resolver desafios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857F7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857F7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